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771" r:id="rId9"/>
    <p:sldMasterId id="2147483783" r:id="rId10"/>
    <p:sldMasterId id="2147483795" r:id="rId11"/>
    <p:sldMasterId id="2147483807" r:id="rId12"/>
    <p:sldMasterId id="2147483819" r:id="rId13"/>
    <p:sldMasterId id="2147483843" r:id="rId14"/>
    <p:sldMasterId id="2147483855" r:id="rId15"/>
    <p:sldMasterId id="2147483867" r:id="rId16"/>
    <p:sldMasterId id="2147483879" r:id="rId17"/>
    <p:sldMasterId id="2147483891" r:id="rId18"/>
  </p:sldMasterIdLst>
  <p:notesMasterIdLst>
    <p:notesMasterId r:id="rId54"/>
  </p:notesMasterIdLst>
  <p:handoutMasterIdLst>
    <p:handoutMasterId r:id="rId55"/>
  </p:handoutMasterIdLst>
  <p:sldIdLst>
    <p:sldId id="343" r:id="rId19"/>
    <p:sldId id="344" r:id="rId20"/>
    <p:sldId id="345" r:id="rId21"/>
    <p:sldId id="346" r:id="rId22"/>
    <p:sldId id="348" r:id="rId23"/>
    <p:sldId id="349" r:id="rId24"/>
    <p:sldId id="351" r:id="rId25"/>
    <p:sldId id="350" r:id="rId26"/>
    <p:sldId id="369" r:id="rId27"/>
    <p:sldId id="301" r:id="rId28"/>
    <p:sldId id="332" r:id="rId29"/>
    <p:sldId id="370" r:id="rId30"/>
    <p:sldId id="303" r:id="rId31"/>
    <p:sldId id="328" r:id="rId32"/>
    <p:sldId id="329" r:id="rId33"/>
    <p:sldId id="304" r:id="rId34"/>
    <p:sldId id="310" r:id="rId35"/>
    <p:sldId id="324" r:id="rId36"/>
    <p:sldId id="325" r:id="rId37"/>
    <p:sldId id="316" r:id="rId38"/>
    <p:sldId id="326" r:id="rId39"/>
    <p:sldId id="352" r:id="rId40"/>
    <p:sldId id="357" r:id="rId41"/>
    <p:sldId id="353" r:id="rId42"/>
    <p:sldId id="355" r:id="rId43"/>
    <p:sldId id="358" r:id="rId44"/>
    <p:sldId id="359" r:id="rId45"/>
    <p:sldId id="361" r:id="rId46"/>
    <p:sldId id="362" r:id="rId47"/>
    <p:sldId id="364" r:id="rId48"/>
    <p:sldId id="365" r:id="rId49"/>
    <p:sldId id="366" r:id="rId50"/>
    <p:sldId id="367" r:id="rId51"/>
    <p:sldId id="368" r:id="rId52"/>
    <p:sldId id="263" r:id="rId53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91" d="100"/>
          <a:sy n="91" d="100"/>
        </p:scale>
        <p:origin x="-1181" y="-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slide" Target="slides/slide35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slide" Target="slides/slide34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3.xml"/><Relationship Id="rId3" Type="http://schemas.openxmlformats.org/officeDocument/2006/relationships/slideMaster" Target="slideMasters/slideMaster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t>02.12.2020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A674E-44A5-4B7E-B51D-F736BCCC8F6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2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93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90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990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05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76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04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74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880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03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988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699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177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954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109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223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839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99A7-441E-417C-BFAD-951F206B7E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7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530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211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24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60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6369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465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852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09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120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35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DEEE-A4C8-4F19-8D3C-195B9B951F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85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772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620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698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35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490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9757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313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683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260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2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654A-3DBB-4DA6-8C90-BB89758B41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82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003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70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994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097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296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039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729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71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7322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75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FBD9-75F0-492F-9DDB-519801245F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840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0194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83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2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683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73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005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207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3524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2116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5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15DA-F457-4F0F-8703-446C2C09C2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7071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39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535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007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161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455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1896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405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493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3965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3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8824-2DAF-4477-BA00-38D6F65452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47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853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123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124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2785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4494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0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10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966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47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671-03BB-46A0-B4DE-7C72FBEDAD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6538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585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400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708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990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628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985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5594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478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701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49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DF96-2B3A-4B2F-887A-13483B09B9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504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3594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01356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8031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8814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2982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104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404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044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AD91-8F93-4C0B-835C-EA1322D36E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C51-523B-4A7E-AE92-730B52776F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C0FD-7A0A-492F-A163-F62F88E0E8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25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91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592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91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13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9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344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09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32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5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485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782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68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587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512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37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10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18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15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6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97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739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0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791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947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024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07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5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785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579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40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213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828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89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86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49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661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0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16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82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2018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06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434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144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05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94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733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93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65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02.12.2020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2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52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47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90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40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3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90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67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0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1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02.12.2020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02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634" y="2395436"/>
            <a:ext cx="7910228" cy="261774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ИНФОРМАЦИЯ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ПО ЗАПОЛНЕНИЮ ФОРМ ФЕДЕРАЛЬНОГО СТАТИСТИЧЕСКОГО </a:t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НАБЛЮДЕНИЯ:</a:t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№ 32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Сведения о медицинской помощи беременным, роженицам и родильницам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»,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вкладыш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к 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форме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№ 32 (232)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«Сведения о регионализации акушерской и перинатальной помощи в родильных  домах (отделениях) и перинатальных центрах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n-ea"/>
                <a:cs typeface="+mn-cs"/>
              </a:rPr>
              <a:t>»</a:t>
            </a:r>
            <a:b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4581128"/>
            <a:ext cx="9108504" cy="115212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Ступак </a:t>
            </a: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Валерий Семенович, </a:t>
            </a:r>
            <a:r>
              <a:rPr lang="ru-RU" sz="1200" dirty="0">
                <a:solidFill>
                  <a:schemeClr val="bg1"/>
                </a:solidFill>
              </a:rPr>
              <a:t>д.м.н., </a:t>
            </a:r>
            <a:r>
              <a:rPr lang="ru-RU" sz="1200" dirty="0" smtClean="0">
                <a:solidFill>
                  <a:schemeClr val="bg1"/>
                </a:solidFill>
              </a:rPr>
              <a:t>доцент ФГБУ </a:t>
            </a:r>
            <a:r>
              <a:rPr lang="ru-RU" sz="1200" dirty="0">
                <a:solidFill>
                  <a:schemeClr val="bg1"/>
                </a:solidFill>
              </a:rPr>
              <a:t>«ЦНИИОИЗ» Минздрава России, главный научный сотрудник, </a:t>
            </a:r>
            <a:r>
              <a:rPr lang="ru-RU" sz="1200" dirty="0" smtClean="0">
                <a:solidFill>
                  <a:schemeClr val="bg1"/>
                </a:solidFill>
              </a:rPr>
              <a:t>отделения </a:t>
            </a:r>
            <a:r>
              <a:rPr lang="ru-RU" sz="1200" dirty="0">
                <a:solidFill>
                  <a:schemeClr val="bg1"/>
                </a:solidFill>
              </a:rPr>
              <a:t>охраны здоровья матери и ребенка; Заслуженный врач РФ;</a:t>
            </a: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>
                <a:solidFill>
                  <a:schemeClr val="bg1"/>
                </a:solidFill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589240"/>
            <a:ext cx="3016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Москва 2020 </a:t>
            </a:r>
            <a:r>
              <a:rPr lang="ru-RU" sz="1600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год, 3 декабря</a:t>
            </a: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7"/>
            <a:ext cx="8229600" cy="1267544"/>
          </a:xfrm>
          <a:solidFill>
            <a:srgbClr val="426997"/>
          </a:solidFill>
        </p:spPr>
        <p:txBody>
          <a:bodyPr>
            <a:normAutofit fontScale="90000"/>
          </a:bodyPr>
          <a:lstStyle/>
          <a:p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 32 </a:t>
            </a: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источник сведений для оценки</a:t>
            </a:r>
            <a:r>
              <a:rPr lang="ru-RU" sz="43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18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Рождаемости</a:t>
            </a:r>
            <a:endParaRPr lang="ru-RU" sz="18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18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№ 47, 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</a:t>
            </a: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2400 –исключена из Ф-30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– в случае, если есть расхождения с Вкладышем к Ф-№ 32, необходимо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№47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№47 </a:t>
            </a: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сети и деятельности медицинских организаций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0100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стр.21, гр.3 (родильные дома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0600,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стр.19,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гр.3 (перинатальные центры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новорожденных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диагноз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0">
              <a:spcAft>
                <a:spcPts val="0"/>
              </a:spcAft>
              <a:buNone/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Примечание: в прошедшем году эта информация собиралась по 20 пунктам, для дополнительного анализа.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16-1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17 -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предотвратимость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21.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Стабильность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структуры статистической формы (для возможности  оценки показателей  во времени)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Единообразие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предоставления материалов всеми субъектами Российской Федерации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Полнота  и объективность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исходных данных</a:t>
            </a:r>
          </a:p>
          <a:p>
            <a:pP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Информативность и достоверность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предоставляемых сведений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529062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581865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Благодарю за внимание!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b="1" dirty="0" err="1" smtClean="0">
                <a:solidFill>
                  <a:srgbClr val="0070C0"/>
                </a:solidFill>
              </a:rPr>
              <a:t>stupak</a:t>
            </a:r>
            <a:r>
              <a:rPr lang="en-US" sz="3600" b="1" dirty="0" smtClean="0">
                <a:solidFill>
                  <a:srgbClr val="0070C0"/>
                </a:solidFill>
              </a:rPr>
              <a:t>@.mednet.ru</a:t>
            </a:r>
            <a:r>
              <a:rPr lang="en-US" sz="6000" b="1" dirty="0" smtClean="0">
                <a:solidFill>
                  <a:srgbClr val="0070C0"/>
                </a:solidFill>
              </a:rPr>
              <a:t/>
            </a:r>
            <a:br>
              <a:rPr lang="en-US" sz="6000" b="1" dirty="0" smtClean="0">
                <a:solidFill>
                  <a:srgbClr val="0070C0"/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Ступак Валерий Семенович, д.м.н., доцент</a:t>
            </a: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6000" b="1" dirty="0" smtClean="0">
                <a:solidFill>
                  <a:srgbClr val="0070C0"/>
                </a:solidFill>
              </a:rPr>
              <a:t> </a:t>
            </a: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2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Ч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то нового ?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(исключен из Ф-30)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053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Что нового?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400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Т.е. беременная поступила на роды менее 22 недель </a:t>
            </a:r>
            <a:r>
              <a:rPr lang="ru-RU" b="1" dirty="0" err="1" smtClean="0">
                <a:solidFill>
                  <a:srgbClr val="FF0000"/>
                </a:solidFill>
              </a:rPr>
              <a:t>гестации</a:t>
            </a:r>
            <a:r>
              <a:rPr lang="ru-RU" b="1" dirty="0" smtClean="0">
                <a:solidFill>
                  <a:srgbClr val="FF0000"/>
                </a:solidFill>
              </a:rPr>
              <a:t> и это никак не пройдет по родам и это необходимо учитывать.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10.xml><?xml version="1.0" encoding="utf-8"?>
<a:theme xmlns:a="http://schemas.openxmlformats.org/drawingml/2006/main" name="6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3149</TotalTime>
  <Words>2579</Words>
  <Application>Microsoft Office PowerPoint</Application>
  <PresentationFormat>Экран (4:3)</PresentationFormat>
  <Paragraphs>372</Paragraphs>
  <Slides>35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35</vt:i4>
      </vt:variant>
    </vt:vector>
  </HeadingPairs>
  <TitlesOfParts>
    <vt:vector size="53" baseType="lpstr">
      <vt:lpstr>Ретро</vt:lpstr>
      <vt:lpstr>1_Шаблон презентации ЦНИИОИЗ</vt:lpstr>
      <vt:lpstr>Тема Office</vt:lpstr>
      <vt:lpstr>Шаблон презентации ЦНИИОИЗ 4x3</vt:lpstr>
      <vt:lpstr>1_Шаблон презентации ЦНИИОИЗ 4x3</vt:lpstr>
      <vt:lpstr>2_Шаблон презентации ЦНИИОИЗ 4x3</vt:lpstr>
      <vt:lpstr>3_Шаблон презентации ЦНИИОИЗ 4x3</vt:lpstr>
      <vt:lpstr>4_Шаблон презентации ЦНИИОИЗ 4x3</vt:lpstr>
      <vt:lpstr>5_Шаблон презентации ЦНИИОИЗ 4x3</vt:lpstr>
      <vt:lpstr>6_Шаблон презентации ЦНИИОИЗ 4x3</vt:lpstr>
      <vt:lpstr>1_Тема Office</vt:lpstr>
      <vt:lpstr>2_Тема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 ИНФОРМАЦИЯ  ПО ЗАПОЛНЕНИЮ ФОРМ ФЕДЕРАЛЬНОГО СТАТИСТИЧЕСКОГО  НАБЛЮДЕНИЯ:  ФСН № 32  «Сведения о медицинской помощи беременным, роженицам и родильницам»,   вкладыш к  форме ФСН № 32 (232) «Сведения о регионализации акушерской и перинатальной помощи в родильных  домах (отделениях) и перинатальных центрах» </vt:lpstr>
      <vt:lpstr>ФСН № 32  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 Что нового ?</vt:lpstr>
      <vt:lpstr>Раздел 2. Родовспоможение Что нового ?</vt:lpstr>
      <vt:lpstr>Раздел 2. Родовспоможение Что нового ?</vt:lpstr>
      <vt:lpstr>Таблица 101 (вкладыш к ф-32 (232)) Что нового?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от 154 до 258 полных дней. Новорожденный является доношенным  с 259 дня «154 и более дней, но менее 259» 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№47 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Благодарю за внимание!    stupak@.mednet.ru  Ступак Валерий Семенович, д.м.н., доцент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Элина</cp:lastModifiedBy>
  <cp:revision>284</cp:revision>
  <dcterms:created xsi:type="dcterms:W3CDTF">2016-11-26T20:08:14Z</dcterms:created>
  <dcterms:modified xsi:type="dcterms:W3CDTF">2020-12-02T18:26:45Z</dcterms:modified>
</cp:coreProperties>
</file>